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310" r:id="rId3"/>
    <p:sldId id="313" r:id="rId4"/>
    <p:sldId id="257" r:id="rId5"/>
    <p:sldId id="311" r:id="rId6"/>
    <p:sldId id="312" r:id="rId7"/>
    <p:sldId id="260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3" r:id="rId17"/>
    <p:sldId id="322" r:id="rId18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-907" y="-72"/>
      </p:cViewPr>
      <p:guideLst>
        <p:guide orient="horz" pos="1620"/>
        <p:guide pos="28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zh-CN" altLang="zh-CN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C08F04-D544-4FBB-904E-C243C47D53FF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034458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035050" y="1163638"/>
            <a:ext cx="10179050" cy="3979862"/>
            <a:chOff x="0" y="0"/>
            <a:chExt cx="6412" cy="334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713" y="729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0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571500"/>
            <a:ext cx="7772400" cy="85725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zh-CN" altLang="zh-CN" noProof="0" smtClean="0"/>
              <a:t>单击此处编辑母版标题样式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2571750"/>
            <a:ext cx="6400800" cy="131445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zh-CN" noProof="0" smtClean="0"/>
              <a:t>单击此处编辑母版副标题样式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B6E7FC-EC7C-4261-89B8-DCB7765F97A3}" type="slidenum">
              <a:rPr lang="zh-CN" altLang="zh-CN"/>
              <a:pPr/>
              <a:t>‹#›</a:t>
            </a:fld>
            <a:endParaRPr lang="zh-CN" altLang="zh-CN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 userDrawn="1"/>
        </p:nvGraphicFramePr>
        <p:xfrm>
          <a:off x="457200" y="4629150"/>
          <a:ext cx="1371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r:id="rId3" imgW="4409524" imgH="1580952" progId="PBrush">
                  <p:embed/>
                </p:oleObj>
              </mc:Choice>
              <mc:Fallback>
                <p:oleObj r:id="rId3" imgW="4409524" imgH="1580952" progId="PBrush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629150"/>
                        <a:ext cx="1371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D044FF-130F-4063-BD0B-30AA89AC1013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55296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BF03C0-5D84-41D3-B466-527E4BEA71F6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37384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E0B3E5-ECFA-4958-BC94-79ABFF6B63BD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69075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3B2B73-1F01-46E0-ADBA-BC7874043EDC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2368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E1B60-4C48-4286-AD29-9957D74D585F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75265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800C6E-2C24-4A17-A6DE-A11F50764EF8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54737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2128B6-2554-413F-82D8-4ED6014A62AD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04858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359FA0-5AE0-404D-B69B-8B8ADEE27F8C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13518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2043AA-E93A-4E94-9858-39C1572462BC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03527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B14BE9-3C08-41E4-A9C2-9769BB8CB636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67809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5133975"/>
            <a:chOff x="0" y="0"/>
            <a:chExt cx="5753" cy="4312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3394" y="998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auto">
            <a:xfrm>
              <a:off x="0" y="0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800">
                <a:solidFill>
                  <a:schemeClr val="tx2"/>
                </a:solidFill>
                <a:ea typeface="华文琥珀" pitchFamily="2" charset="-122"/>
              </a:defRPr>
            </a:lvl1pPr>
          </a:lstStyle>
          <a:p>
            <a:r>
              <a:rPr lang="zh-CN" altLang="zh-CN"/>
              <a:t>计算机原理及应用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989B3D-059F-45F6-8B29-E2A361F94384}" type="slidenum">
              <a:rPr lang="zh-CN" altLang="zh-CN"/>
              <a:pPr/>
              <a:t>‹#›</a:t>
            </a:fld>
            <a:endParaRPr lang="zh-CN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 userDrawn="1"/>
        </p:nvGraphicFramePr>
        <p:xfrm>
          <a:off x="533400" y="4629150"/>
          <a:ext cx="1371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14" imgW="4409524" imgH="1580952" progId="PBrush">
                  <p:embed/>
                </p:oleObj>
              </mc:Choice>
              <mc:Fallback>
                <p:oleObj r:id="rId14" imgW="4409524" imgH="1580952" progId="PBrush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629150"/>
                        <a:ext cx="1371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黑体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黑体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黑体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黑体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黑体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黑体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黑体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黑体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C1AA8E8-823F-4EC7-99ED-034F45F812B2}" type="slidenum">
              <a:rPr lang="zh-CN" altLang="zh-CN"/>
              <a:pPr/>
              <a:t>1</a:t>
            </a:fld>
            <a:endParaRPr lang="zh-CN" altLang="zh-CN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406400"/>
            <a:ext cx="7772400" cy="1152525"/>
          </a:xfrm>
        </p:spPr>
        <p:txBody>
          <a:bodyPr/>
          <a:lstStyle/>
          <a:p>
            <a:r>
              <a:rPr lang="zh-CN" altLang="zh-CN" sz="4000">
                <a:ea typeface="华文新魏" pitchFamily="2" charset="-122"/>
              </a:rPr>
              <a:t>计算机原理及应用</a:t>
            </a:r>
            <a:br>
              <a:rPr lang="zh-CN" altLang="zh-CN" sz="4000">
                <a:ea typeface="华文新魏" pitchFamily="2" charset="-122"/>
              </a:rPr>
            </a:br>
            <a:r>
              <a:rPr lang="zh-CN" altLang="zh-CN" sz="4000">
                <a:ea typeface="华文新魏" pitchFamily="2" charset="-122"/>
              </a:rPr>
              <a:t>（单片机原理及应用）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943100"/>
            <a:ext cx="7467600" cy="2381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sz="2000"/>
              <a:t>计划学时：70学时（实验：12学时，授课：58学时）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主        讲：段晨东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答疑信箱： </a:t>
            </a:r>
            <a:r>
              <a:rPr lang="zh-CN" altLang="en-US" sz="2000" b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askduan@163.com</a:t>
            </a:r>
          </a:p>
          <a:p>
            <a:pPr algn="l">
              <a:lnSpc>
                <a:spcPct val="90000"/>
              </a:lnSpc>
            </a:pPr>
            <a:r>
              <a:rPr lang="zh-CN" altLang="en-US" sz="2000" b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         </a:t>
            </a:r>
            <a:r>
              <a:rPr lang="zh-CN" altLang="en-US" sz="2000"/>
              <a:t>公共信箱：</a:t>
            </a:r>
            <a:r>
              <a:rPr lang="zh-CN" altLang="en-US" sz="2000" b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mcu_pub@126.com</a:t>
            </a:r>
            <a:r>
              <a:rPr lang="zh-CN" altLang="en-US" sz="2000"/>
              <a:t>     </a:t>
            </a:r>
          </a:p>
          <a:p>
            <a:pPr>
              <a:lnSpc>
                <a:spcPct val="90000"/>
              </a:lnSpc>
            </a:pPr>
            <a:r>
              <a:rPr lang="zh-CN" altLang="en-US" sz="200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PASSWORD:    </a:t>
            </a:r>
            <a:r>
              <a:rPr lang="zh-CN" altLang="en-US" sz="2000" b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12345678</a:t>
            </a:r>
          </a:p>
          <a:p>
            <a:pPr>
              <a:lnSpc>
                <a:spcPct val="90000"/>
              </a:lnSpc>
            </a:pPr>
            <a:r>
              <a:rPr lang="zh-CN" altLang="en-US" sz="2000" b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课程辅导QQ：1073242670</a:t>
            </a:r>
          </a:p>
          <a:p>
            <a:pPr>
              <a:lnSpc>
                <a:spcPct val="90000"/>
              </a:lnSpc>
            </a:pPr>
            <a:r>
              <a:rPr lang="zh-CN" altLang="en-US" sz="2000" b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课程网站：jsjyl.chd.edu.cn</a:t>
            </a:r>
            <a:r>
              <a:rPr lang="zh-CN" altLang="en-US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55AD21C-22A1-4BB1-B6A2-593E27E15B59}" type="slidenum">
              <a:rPr lang="zh-CN" altLang="zh-CN"/>
              <a:pPr/>
              <a:t>10</a:t>
            </a:fld>
            <a:endParaRPr lang="zh-CN" altLang="zh-CN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762000" y="685800"/>
            <a:ext cx="56515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EF66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1pPr>
            <a:lvl2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2pPr>
            <a:lvl3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3pPr>
            <a:lvl4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4pPr>
            <a:lvl5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None/>
            </a:pPr>
            <a:r>
              <a:rPr lang="zh-CN" altLang="zh-CN" sz="2000">
                <a:solidFill>
                  <a:schemeClr val="tx1"/>
                </a:solidFill>
                <a:latin typeface="黑体" pitchFamily="49" charset="-122"/>
                <a:ea typeface="隶书" pitchFamily="49" charset="-122"/>
              </a:rPr>
              <a:t>简单测控应用实例</a:t>
            </a:r>
          </a:p>
        </p:txBody>
      </p:sp>
      <p:pic>
        <p:nvPicPr>
          <p:cNvPr id="13315" name="Picture 3" descr="Rotation of 演示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"/>
            <a:ext cx="39322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6019800" y="3714750"/>
            <a:ext cx="2819400" cy="400050"/>
          </a:xfrm>
          <a:prstGeom prst="wedgeEllipseCallout">
            <a:avLst>
              <a:gd name="adj1" fmla="val -50676"/>
              <a:gd name="adj2" fmla="val 124704"/>
            </a:avLst>
          </a:prstGeom>
          <a:solidFill>
            <a:schemeClr val="bg1"/>
          </a:solidFill>
          <a:ln w="38100" cmpd="sng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000" b="1">
                <a:latin typeface="Arial" pitchFamily="34" charset="0"/>
                <a:ea typeface="仿宋_GB2312" pitchFamily="1" charset="-122"/>
              </a:rPr>
              <a:t>动作选择按钮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4876800" y="2171700"/>
            <a:ext cx="2743200" cy="400050"/>
          </a:xfrm>
          <a:prstGeom prst="wedgeEllipseCallout">
            <a:avLst>
              <a:gd name="adj1" fmla="val -81366"/>
              <a:gd name="adj2" fmla="val 81847"/>
            </a:avLst>
          </a:prstGeom>
          <a:solidFill>
            <a:schemeClr val="bg1"/>
          </a:solidFill>
          <a:ln w="38100" cmpd="sng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000" b="1">
                <a:latin typeface="Arial" pitchFamily="34" charset="0"/>
                <a:ea typeface="仿宋_GB2312" pitchFamily="1" charset="-122"/>
              </a:rPr>
              <a:t>红外线传感器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410200" y="2971800"/>
            <a:ext cx="2819400" cy="400050"/>
          </a:xfrm>
          <a:prstGeom prst="wedgeEllipseCallout">
            <a:avLst>
              <a:gd name="adj1" fmla="val -82319"/>
              <a:gd name="adj2" fmla="val 150894"/>
            </a:avLst>
          </a:prstGeom>
          <a:solidFill>
            <a:schemeClr val="bg1"/>
          </a:solidFill>
          <a:ln w="38100" cmpd="sng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000" b="1">
                <a:latin typeface="Arial" pitchFamily="34" charset="0"/>
                <a:ea typeface="仿宋_GB2312" pitchFamily="1" charset="-122"/>
              </a:rPr>
              <a:t>89C2051单片机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2133600" y="1943100"/>
            <a:ext cx="533400" cy="1371600"/>
          </a:xfrm>
          <a:prstGeom prst="wedgeEllipseCallout">
            <a:avLst>
              <a:gd name="adj1" fmla="val 157736"/>
              <a:gd name="adj2" fmla="val 30120"/>
            </a:avLst>
          </a:prstGeom>
          <a:solidFill>
            <a:schemeClr val="bg1"/>
          </a:solidFill>
          <a:ln w="38100" cmpd="sng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000" b="1">
                <a:latin typeface="Arial" pitchFamily="34" charset="0"/>
                <a:ea typeface="仿宋_GB2312" pitchFamily="1" charset="-122"/>
              </a:rPr>
              <a:t>复位按钮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2133600" y="3543300"/>
            <a:ext cx="533400" cy="1485900"/>
          </a:xfrm>
          <a:prstGeom prst="wedgeEllipseCallout">
            <a:avLst>
              <a:gd name="adj1" fmla="val 173514"/>
              <a:gd name="adj2" fmla="val -4005"/>
            </a:avLst>
          </a:prstGeom>
          <a:solidFill>
            <a:schemeClr val="bg1"/>
          </a:solidFill>
          <a:ln w="38100" cmpd="sng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000" b="1">
                <a:latin typeface="Arial" pitchFamily="34" charset="0"/>
                <a:ea typeface="仿宋_GB2312" pitchFamily="1" charset="-122"/>
              </a:rPr>
              <a:t>电源指示灯</a:t>
            </a: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4876800" y="533400"/>
            <a:ext cx="2819400" cy="400050"/>
          </a:xfrm>
          <a:prstGeom prst="wedgeEllipseCallout">
            <a:avLst>
              <a:gd name="adj1" fmla="val -50676"/>
              <a:gd name="adj2" fmla="val 124704"/>
            </a:avLst>
          </a:prstGeom>
          <a:solidFill>
            <a:schemeClr val="bg1"/>
          </a:solidFill>
          <a:ln w="38100" cmpd="sng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zh-CN" sz="2000" b="1">
                <a:latin typeface="Arial" pitchFamily="34" charset="0"/>
                <a:ea typeface="仿宋_GB2312" pitchFamily="1" charset="-122"/>
              </a:rPr>
              <a:t>LED指示灯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 autoUpdateAnimBg="0"/>
      <p:bldP spid="13317" grpId="0" animBg="1" autoUpdateAnimBg="0"/>
      <p:bldP spid="13318" grpId="0" animBg="1" autoUpdateAnimBg="0"/>
      <p:bldP spid="13319" grpId="0" animBg="1" autoUpdateAnimBg="0"/>
      <p:bldP spid="13320" grpId="0" animBg="1" autoUpdateAnimBg="0"/>
      <p:bldP spid="1332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3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E60F1E7-275C-40F0-957B-97E6BE01595D}" type="slidenum">
              <a:rPr lang="zh-CN" altLang="zh-CN"/>
              <a:pPr/>
              <a:t>11</a:t>
            </a:fld>
            <a:endParaRPr lang="zh-CN" altLang="zh-CN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90613" y="1311275"/>
            <a:ext cx="7772400" cy="857250"/>
          </a:xfrm>
          <a:noFill/>
        </p:spPr>
        <p:txBody>
          <a:bodyPr anchor="t"/>
          <a:lstStyle/>
          <a:p>
            <a:r>
              <a:rPr lang="zh-CN" altLang="zh-CN" sz="3200" b="1" u="sng">
                <a:solidFill>
                  <a:schemeClr val="tx1"/>
                </a:solidFill>
                <a:latin typeface="黑体" pitchFamily="49" charset="-122"/>
                <a:ea typeface="隶书" pitchFamily="49" charset="-122"/>
              </a:rPr>
              <a:t>简单应用实例二</a:t>
            </a:r>
            <a:endParaRPr lang="zh-CN" altLang="zh-CN" sz="3200">
              <a:solidFill>
                <a:schemeClr val="tx1"/>
              </a:solidFill>
              <a:latin typeface="Times New Roman" pitchFamily="18" charset="0"/>
              <a:ea typeface="隶书" pitchFamily="49" charset="-122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6225" y="2089150"/>
            <a:ext cx="6400800" cy="552450"/>
          </a:xfrm>
        </p:spPr>
        <p:txBody>
          <a:bodyPr/>
          <a:lstStyle/>
          <a:p>
            <a:r>
              <a:rPr lang="zh-CN" altLang="zh-CN" sz="3200">
                <a:ea typeface="隶书" pitchFamily="49" charset="-122"/>
              </a:rPr>
              <a:t>数字钟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2914650" y="2843213"/>
            <a:ext cx="3433763" cy="871537"/>
            <a:chOff x="0" y="0"/>
            <a:chExt cx="2163" cy="732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163" cy="732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zh-CN"/>
                <a:t>                  </a:t>
              </a:r>
            </a:p>
            <a:p>
              <a:pPr algn="ctr"/>
              <a:endParaRPr lang="zh-CN" altLang="zh-CN"/>
            </a:p>
            <a:p>
              <a:pPr algn="ctr"/>
              <a:endParaRPr lang="zh-CN" altLang="zh-CN"/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653" y="218"/>
              <a:ext cx="70" cy="65"/>
            </a:xfrm>
            <a:prstGeom prst="flowChartConnector">
              <a:avLst/>
            </a:prstGeom>
            <a:solidFill>
              <a:srgbClr val="FF0000"/>
            </a:solidFill>
            <a:ln w="952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68" y="138"/>
              <a:ext cx="0" cy="214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>
              <a:off x="68" y="394"/>
              <a:ext cx="0" cy="186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272" y="138"/>
              <a:ext cx="0" cy="214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272" y="394"/>
              <a:ext cx="0" cy="18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86" y="112"/>
              <a:ext cx="175" cy="0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8" name="Line 12"/>
            <p:cNvSpPr>
              <a:spLocks noChangeShapeType="1"/>
            </p:cNvSpPr>
            <p:nvPr/>
          </p:nvSpPr>
          <p:spPr bwMode="auto">
            <a:xfrm>
              <a:off x="86" y="369"/>
              <a:ext cx="175" cy="0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>
              <a:off x="86" y="595"/>
              <a:ext cx="175" cy="0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0" name="Line 14"/>
            <p:cNvSpPr>
              <a:spLocks noChangeShapeType="1"/>
            </p:cNvSpPr>
            <p:nvPr/>
          </p:nvSpPr>
          <p:spPr bwMode="auto">
            <a:xfrm>
              <a:off x="343" y="138"/>
              <a:ext cx="0" cy="214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1" name="Line 15"/>
            <p:cNvSpPr>
              <a:spLocks noChangeShapeType="1"/>
            </p:cNvSpPr>
            <p:nvPr/>
          </p:nvSpPr>
          <p:spPr bwMode="auto">
            <a:xfrm>
              <a:off x="343" y="394"/>
              <a:ext cx="0" cy="186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2" name="Line 16"/>
            <p:cNvSpPr>
              <a:spLocks noChangeShapeType="1"/>
            </p:cNvSpPr>
            <p:nvPr/>
          </p:nvSpPr>
          <p:spPr bwMode="auto">
            <a:xfrm>
              <a:off x="547" y="138"/>
              <a:ext cx="0" cy="214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53" name="Line 17"/>
            <p:cNvSpPr>
              <a:spLocks noChangeShapeType="1"/>
            </p:cNvSpPr>
            <p:nvPr/>
          </p:nvSpPr>
          <p:spPr bwMode="auto">
            <a:xfrm>
              <a:off x="547" y="394"/>
              <a:ext cx="0" cy="180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4" name="Line 18"/>
            <p:cNvSpPr>
              <a:spLocks noChangeShapeType="1"/>
            </p:cNvSpPr>
            <p:nvPr/>
          </p:nvSpPr>
          <p:spPr bwMode="auto">
            <a:xfrm>
              <a:off x="361" y="112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5" name="Line 19"/>
            <p:cNvSpPr>
              <a:spLocks noChangeShapeType="1"/>
            </p:cNvSpPr>
            <p:nvPr/>
          </p:nvSpPr>
          <p:spPr bwMode="auto">
            <a:xfrm>
              <a:off x="361" y="369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6" name="Line 20"/>
            <p:cNvSpPr>
              <a:spLocks noChangeShapeType="1"/>
            </p:cNvSpPr>
            <p:nvPr/>
          </p:nvSpPr>
          <p:spPr bwMode="auto">
            <a:xfrm>
              <a:off x="361" y="595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653" y="396"/>
              <a:ext cx="70" cy="65"/>
            </a:xfrm>
            <a:prstGeom prst="flowChartConnector">
              <a:avLst/>
            </a:prstGeom>
            <a:solidFill>
              <a:srgbClr val="FF0000"/>
            </a:solidFill>
            <a:ln w="952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58" name="AutoShape 22"/>
            <p:cNvSpPr>
              <a:spLocks noChangeArrowheads="1"/>
            </p:cNvSpPr>
            <p:nvPr/>
          </p:nvSpPr>
          <p:spPr bwMode="auto">
            <a:xfrm>
              <a:off x="1396" y="232"/>
              <a:ext cx="70" cy="65"/>
            </a:xfrm>
            <a:prstGeom prst="flowChartConnector">
              <a:avLst/>
            </a:prstGeom>
            <a:solidFill>
              <a:srgbClr val="FF0000"/>
            </a:solidFill>
            <a:ln w="952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>
              <a:off x="811" y="152"/>
              <a:ext cx="0" cy="214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>
              <a:off x="811" y="408"/>
              <a:ext cx="0" cy="186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>
              <a:off x="1015" y="152"/>
              <a:ext cx="0" cy="214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>
              <a:off x="1015" y="408"/>
              <a:ext cx="0" cy="18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63" name="Line 27"/>
            <p:cNvSpPr>
              <a:spLocks noChangeShapeType="1"/>
            </p:cNvSpPr>
            <p:nvPr/>
          </p:nvSpPr>
          <p:spPr bwMode="auto">
            <a:xfrm>
              <a:off x="829" y="126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4" name="Line 28"/>
            <p:cNvSpPr>
              <a:spLocks noChangeShapeType="1"/>
            </p:cNvSpPr>
            <p:nvPr/>
          </p:nvSpPr>
          <p:spPr bwMode="auto">
            <a:xfrm>
              <a:off x="829" y="383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5" name="Line 29"/>
            <p:cNvSpPr>
              <a:spLocks noChangeShapeType="1"/>
            </p:cNvSpPr>
            <p:nvPr/>
          </p:nvSpPr>
          <p:spPr bwMode="auto">
            <a:xfrm>
              <a:off x="829" y="609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6" name="Line 30"/>
            <p:cNvSpPr>
              <a:spLocks noChangeShapeType="1"/>
            </p:cNvSpPr>
            <p:nvPr/>
          </p:nvSpPr>
          <p:spPr bwMode="auto">
            <a:xfrm>
              <a:off x="1086" y="152"/>
              <a:ext cx="0" cy="214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7" name="Line 31"/>
            <p:cNvSpPr>
              <a:spLocks noChangeShapeType="1"/>
            </p:cNvSpPr>
            <p:nvPr/>
          </p:nvSpPr>
          <p:spPr bwMode="auto">
            <a:xfrm>
              <a:off x="1086" y="408"/>
              <a:ext cx="0" cy="186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8" name="Line 32"/>
            <p:cNvSpPr>
              <a:spLocks noChangeShapeType="1"/>
            </p:cNvSpPr>
            <p:nvPr/>
          </p:nvSpPr>
          <p:spPr bwMode="auto">
            <a:xfrm>
              <a:off x="1290" y="152"/>
              <a:ext cx="0" cy="214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69" name="Line 33"/>
            <p:cNvSpPr>
              <a:spLocks noChangeShapeType="1"/>
            </p:cNvSpPr>
            <p:nvPr/>
          </p:nvSpPr>
          <p:spPr bwMode="auto">
            <a:xfrm>
              <a:off x="1290" y="408"/>
              <a:ext cx="0" cy="18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70" name="Line 34"/>
            <p:cNvSpPr>
              <a:spLocks noChangeShapeType="1"/>
            </p:cNvSpPr>
            <p:nvPr/>
          </p:nvSpPr>
          <p:spPr bwMode="auto">
            <a:xfrm>
              <a:off x="1104" y="126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>
              <a:off x="1104" y="383"/>
              <a:ext cx="175" cy="0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2" name="Line 36"/>
            <p:cNvSpPr>
              <a:spLocks noChangeShapeType="1"/>
            </p:cNvSpPr>
            <p:nvPr/>
          </p:nvSpPr>
          <p:spPr bwMode="auto">
            <a:xfrm>
              <a:off x="1104" y="609"/>
              <a:ext cx="175" cy="0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3" name="AutoShape 37"/>
            <p:cNvSpPr>
              <a:spLocks noChangeArrowheads="1"/>
            </p:cNvSpPr>
            <p:nvPr/>
          </p:nvSpPr>
          <p:spPr bwMode="auto">
            <a:xfrm>
              <a:off x="1396" y="410"/>
              <a:ext cx="70" cy="65"/>
            </a:xfrm>
            <a:prstGeom prst="flowChartConnector">
              <a:avLst/>
            </a:prstGeom>
            <a:solidFill>
              <a:srgbClr val="FF0000"/>
            </a:solidFill>
            <a:ln w="952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74" name="Line 38"/>
            <p:cNvSpPr>
              <a:spLocks noChangeShapeType="1"/>
            </p:cNvSpPr>
            <p:nvPr/>
          </p:nvSpPr>
          <p:spPr bwMode="auto">
            <a:xfrm>
              <a:off x="1544" y="148"/>
              <a:ext cx="0" cy="214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5" name="Line 39"/>
            <p:cNvSpPr>
              <a:spLocks noChangeShapeType="1"/>
            </p:cNvSpPr>
            <p:nvPr/>
          </p:nvSpPr>
          <p:spPr bwMode="auto">
            <a:xfrm>
              <a:off x="1544" y="404"/>
              <a:ext cx="0" cy="186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6" name="Line 40"/>
            <p:cNvSpPr>
              <a:spLocks noChangeShapeType="1"/>
            </p:cNvSpPr>
            <p:nvPr/>
          </p:nvSpPr>
          <p:spPr bwMode="auto">
            <a:xfrm>
              <a:off x="1748" y="148"/>
              <a:ext cx="0" cy="214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77" name="Line 41"/>
            <p:cNvSpPr>
              <a:spLocks noChangeShapeType="1"/>
            </p:cNvSpPr>
            <p:nvPr/>
          </p:nvSpPr>
          <p:spPr bwMode="auto">
            <a:xfrm>
              <a:off x="1748" y="404"/>
              <a:ext cx="0" cy="18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78" name="Line 42"/>
            <p:cNvSpPr>
              <a:spLocks noChangeShapeType="1"/>
            </p:cNvSpPr>
            <p:nvPr/>
          </p:nvSpPr>
          <p:spPr bwMode="auto">
            <a:xfrm>
              <a:off x="1562" y="122"/>
              <a:ext cx="175" cy="0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9" name="Line 43"/>
            <p:cNvSpPr>
              <a:spLocks noChangeShapeType="1"/>
            </p:cNvSpPr>
            <p:nvPr/>
          </p:nvSpPr>
          <p:spPr bwMode="auto">
            <a:xfrm>
              <a:off x="1562" y="379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0" name="Line 44"/>
            <p:cNvSpPr>
              <a:spLocks noChangeShapeType="1"/>
            </p:cNvSpPr>
            <p:nvPr/>
          </p:nvSpPr>
          <p:spPr bwMode="auto">
            <a:xfrm>
              <a:off x="1562" y="605"/>
              <a:ext cx="175" cy="0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1" name="Line 45"/>
            <p:cNvSpPr>
              <a:spLocks noChangeShapeType="1"/>
            </p:cNvSpPr>
            <p:nvPr/>
          </p:nvSpPr>
          <p:spPr bwMode="auto">
            <a:xfrm>
              <a:off x="1819" y="148"/>
              <a:ext cx="0" cy="214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2" name="Line 46"/>
            <p:cNvSpPr>
              <a:spLocks noChangeShapeType="1"/>
            </p:cNvSpPr>
            <p:nvPr/>
          </p:nvSpPr>
          <p:spPr bwMode="auto">
            <a:xfrm>
              <a:off x="1819" y="404"/>
              <a:ext cx="0" cy="186"/>
            </a:xfrm>
            <a:prstGeom prst="line">
              <a:avLst/>
            </a:prstGeom>
            <a:noFill/>
            <a:ln w="76200" cmpd="sng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3" name="Line 47"/>
            <p:cNvSpPr>
              <a:spLocks noChangeShapeType="1"/>
            </p:cNvSpPr>
            <p:nvPr/>
          </p:nvSpPr>
          <p:spPr bwMode="auto">
            <a:xfrm>
              <a:off x="2023" y="148"/>
              <a:ext cx="0" cy="214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84" name="Line 48"/>
            <p:cNvSpPr>
              <a:spLocks noChangeShapeType="1"/>
            </p:cNvSpPr>
            <p:nvPr/>
          </p:nvSpPr>
          <p:spPr bwMode="auto">
            <a:xfrm>
              <a:off x="2023" y="404"/>
              <a:ext cx="0" cy="18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4385" name="Line 49"/>
            <p:cNvSpPr>
              <a:spLocks noChangeShapeType="1"/>
            </p:cNvSpPr>
            <p:nvPr/>
          </p:nvSpPr>
          <p:spPr bwMode="auto">
            <a:xfrm>
              <a:off x="1837" y="122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6" name="Line 50"/>
            <p:cNvSpPr>
              <a:spLocks noChangeShapeType="1"/>
            </p:cNvSpPr>
            <p:nvPr/>
          </p:nvSpPr>
          <p:spPr bwMode="auto">
            <a:xfrm>
              <a:off x="1837" y="379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7" name="Line 51"/>
            <p:cNvSpPr>
              <a:spLocks noChangeShapeType="1"/>
            </p:cNvSpPr>
            <p:nvPr/>
          </p:nvSpPr>
          <p:spPr bwMode="auto">
            <a:xfrm>
              <a:off x="1837" y="605"/>
              <a:ext cx="175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C152255-4AB8-44C0-BD20-5F3B5DFA28BA}" type="slidenum">
              <a:rPr lang="zh-CN" altLang="zh-CN"/>
              <a:pPr/>
              <a:t>12</a:t>
            </a:fld>
            <a:endParaRPr lang="zh-CN" altLang="zh-CN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900113" y="142875"/>
            <a:ext cx="734536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1pPr>
            <a:lvl2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2pPr>
            <a:lvl3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3pPr>
            <a:lvl4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4pPr>
            <a:lvl5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None/>
            </a:pPr>
            <a:r>
              <a:rPr lang="zh-CN" altLang="zh-CN" sz="24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rPr>
              <a:t>数字电路实现的的数字钟</a:t>
            </a:r>
            <a:r>
              <a:rPr lang="zh-CN" altLang="zh-CN" sz="1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rPr>
              <a:t>（由13片IC组成）</a:t>
            </a:r>
          </a:p>
        </p:txBody>
      </p:sp>
      <p:pic>
        <p:nvPicPr>
          <p:cNvPr id="15363" name="Picture 3" descr="数字钟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628650"/>
            <a:ext cx="7618413" cy="41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9C2A295-BF12-4B19-8B35-DE2BF8538952}" type="slidenum">
              <a:rPr lang="zh-CN" altLang="zh-CN"/>
              <a:pPr/>
              <a:t>13</a:t>
            </a:fld>
            <a:endParaRPr lang="zh-CN" altLang="zh-CN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47713" y="230188"/>
            <a:ext cx="77866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1pPr>
            <a:lvl2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2pPr>
            <a:lvl3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3pPr>
            <a:lvl4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4pPr>
            <a:lvl5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None/>
            </a:pPr>
            <a:r>
              <a:rPr lang="zh-CN" altLang="zh-CN" sz="24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rPr>
              <a:t>数字电路实现的的数字钟</a:t>
            </a:r>
            <a:r>
              <a:rPr lang="zh-CN" altLang="zh-CN" sz="1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rPr>
              <a:t>（由13片IC组成）</a:t>
            </a:r>
          </a:p>
        </p:txBody>
      </p:sp>
      <p:pic>
        <p:nvPicPr>
          <p:cNvPr id="16387" name="Picture 3" descr="数字钟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36600"/>
            <a:ext cx="878522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5795A8A-BFF6-4CD7-BDF5-C0B4B100EABA}" type="slidenum">
              <a:rPr lang="zh-CN" altLang="zh-CN"/>
              <a:pPr/>
              <a:t>14</a:t>
            </a:fld>
            <a:endParaRPr lang="zh-CN" altLang="zh-CN"/>
          </a:p>
        </p:txBody>
      </p:sp>
      <p:pic>
        <p:nvPicPr>
          <p:cNvPr id="17410" name="Picture 2" descr="数字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58825"/>
            <a:ext cx="8713788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47713" y="230188"/>
            <a:ext cx="77866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1pPr>
            <a:lvl2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2pPr>
            <a:lvl3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3pPr>
            <a:lvl4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4pPr>
            <a:lvl5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None/>
            </a:pPr>
            <a:r>
              <a:rPr lang="zh-CN" altLang="zh-CN" sz="24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rPr>
              <a:t>数字电路实现的的数字钟</a:t>
            </a:r>
            <a:r>
              <a:rPr lang="zh-CN" altLang="zh-CN" sz="1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rPr>
              <a:t>（由13片IC组成）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4ADA27C-5355-4DE2-B1A6-7195F2726F54}" type="slidenum">
              <a:rPr lang="zh-CN" altLang="zh-CN"/>
              <a:pPr/>
              <a:t>15</a:t>
            </a:fld>
            <a:endParaRPr lang="zh-CN" altLang="zh-CN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57300"/>
            <a:ext cx="8686800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412750"/>
            <a:ext cx="7772400" cy="571500"/>
          </a:xfrm>
          <a:noFill/>
          <a:ln/>
        </p:spPr>
        <p:txBody>
          <a:bodyPr anchor="ctr"/>
          <a:lstStyle/>
          <a:p>
            <a:r>
              <a:rPr lang="zh-CN" altLang="zh-CN" sz="24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rPr>
              <a:t>单片机实现的电子钟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862013" y="1790700"/>
            <a:ext cx="304800" cy="53975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latin typeface="Arial Narrow" pitchFamily="34" charset="0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 rot="16507427">
            <a:off x="688975" y="1909763"/>
            <a:ext cx="250825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1128713" y="2301875"/>
            <a:ext cx="76200" cy="57150"/>
          </a:xfrm>
          <a:prstGeom prst="flowChartConnec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833438" y="2033588"/>
            <a:ext cx="304800" cy="55562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795338" y="2276475"/>
            <a:ext cx="304800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 rot="16507427">
            <a:off x="651669" y="2153444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 rot="16507427">
            <a:off x="1070769" y="1912144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 rot="16507427">
            <a:off x="1032669" y="2159794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1752600" y="1781175"/>
            <a:ext cx="304800" cy="53975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latin typeface="Arial Narrow" pitchFamily="34" charset="0"/>
            </a:endParaRPr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 rot="16507427">
            <a:off x="1579562" y="1900238"/>
            <a:ext cx="250825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2019300" y="2292350"/>
            <a:ext cx="76200" cy="57150"/>
          </a:xfrm>
          <a:prstGeom prst="flowChartConnec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7" name="AutoShape 15"/>
          <p:cNvSpPr>
            <a:spLocks noChangeArrowheads="1"/>
          </p:cNvSpPr>
          <p:nvPr/>
        </p:nvSpPr>
        <p:spPr bwMode="auto">
          <a:xfrm>
            <a:off x="1724025" y="2024063"/>
            <a:ext cx="304800" cy="55562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8" name="AutoShape 16"/>
          <p:cNvSpPr>
            <a:spLocks noChangeArrowheads="1"/>
          </p:cNvSpPr>
          <p:nvPr/>
        </p:nvSpPr>
        <p:spPr bwMode="auto">
          <a:xfrm>
            <a:off x="1685925" y="2266950"/>
            <a:ext cx="304800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9" name="AutoShape 17"/>
          <p:cNvSpPr>
            <a:spLocks noChangeArrowheads="1"/>
          </p:cNvSpPr>
          <p:nvPr/>
        </p:nvSpPr>
        <p:spPr bwMode="auto">
          <a:xfrm rot="16507427">
            <a:off x="1542256" y="2143919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0" name="AutoShape 18"/>
          <p:cNvSpPr>
            <a:spLocks noChangeArrowheads="1"/>
          </p:cNvSpPr>
          <p:nvPr/>
        </p:nvSpPr>
        <p:spPr bwMode="auto">
          <a:xfrm rot="16507427">
            <a:off x="1961356" y="1902619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 rot="16507427">
            <a:off x="1923256" y="2150269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2687638" y="1781175"/>
            <a:ext cx="304800" cy="53975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latin typeface="Arial Narrow" pitchFamily="34" charset="0"/>
            </a:endParaRPr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 rot="16507427">
            <a:off x="2514600" y="1900238"/>
            <a:ext cx="250825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2954338" y="2292350"/>
            <a:ext cx="76200" cy="57150"/>
          </a:xfrm>
          <a:prstGeom prst="flowChartConnec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5" name="AutoShape 23"/>
          <p:cNvSpPr>
            <a:spLocks noChangeArrowheads="1"/>
          </p:cNvSpPr>
          <p:nvPr/>
        </p:nvSpPr>
        <p:spPr bwMode="auto">
          <a:xfrm>
            <a:off x="2659063" y="2024063"/>
            <a:ext cx="304800" cy="55562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6" name="AutoShape 24"/>
          <p:cNvSpPr>
            <a:spLocks noChangeArrowheads="1"/>
          </p:cNvSpPr>
          <p:nvPr/>
        </p:nvSpPr>
        <p:spPr bwMode="auto">
          <a:xfrm>
            <a:off x="2620963" y="2266950"/>
            <a:ext cx="304800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7" name="AutoShape 25"/>
          <p:cNvSpPr>
            <a:spLocks noChangeArrowheads="1"/>
          </p:cNvSpPr>
          <p:nvPr/>
        </p:nvSpPr>
        <p:spPr bwMode="auto">
          <a:xfrm rot="16507427">
            <a:off x="2477294" y="2143919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8" name="AutoShape 26"/>
          <p:cNvSpPr>
            <a:spLocks noChangeArrowheads="1"/>
          </p:cNvSpPr>
          <p:nvPr/>
        </p:nvSpPr>
        <p:spPr bwMode="auto">
          <a:xfrm rot="16507427">
            <a:off x="2896394" y="1902619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9" name="AutoShape 27"/>
          <p:cNvSpPr>
            <a:spLocks noChangeArrowheads="1"/>
          </p:cNvSpPr>
          <p:nvPr/>
        </p:nvSpPr>
        <p:spPr bwMode="auto">
          <a:xfrm rot="16507427">
            <a:off x="2858294" y="2150269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60" name="AutoShape 28"/>
          <p:cNvSpPr>
            <a:spLocks noChangeArrowheads="1"/>
          </p:cNvSpPr>
          <p:nvPr/>
        </p:nvSpPr>
        <p:spPr bwMode="auto">
          <a:xfrm>
            <a:off x="3619500" y="1781175"/>
            <a:ext cx="304800" cy="53975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latin typeface="Arial Narrow" pitchFamily="34" charset="0"/>
            </a:endParaRPr>
          </a:p>
        </p:txBody>
      </p:sp>
      <p:sp>
        <p:nvSpPr>
          <p:cNvPr id="18461" name="AutoShape 29"/>
          <p:cNvSpPr>
            <a:spLocks noChangeArrowheads="1"/>
          </p:cNvSpPr>
          <p:nvPr/>
        </p:nvSpPr>
        <p:spPr bwMode="auto">
          <a:xfrm rot="16507427">
            <a:off x="3446462" y="1900238"/>
            <a:ext cx="250825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62" name="AutoShape 30"/>
          <p:cNvSpPr>
            <a:spLocks noChangeArrowheads="1"/>
          </p:cNvSpPr>
          <p:nvPr/>
        </p:nvSpPr>
        <p:spPr bwMode="auto">
          <a:xfrm>
            <a:off x="3886200" y="2292350"/>
            <a:ext cx="76200" cy="57150"/>
          </a:xfrm>
          <a:prstGeom prst="flowChartConnec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63" name="AutoShape 31"/>
          <p:cNvSpPr>
            <a:spLocks noChangeArrowheads="1"/>
          </p:cNvSpPr>
          <p:nvPr/>
        </p:nvSpPr>
        <p:spPr bwMode="auto">
          <a:xfrm>
            <a:off x="3590925" y="2024063"/>
            <a:ext cx="304800" cy="55562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64" name="AutoShape 32"/>
          <p:cNvSpPr>
            <a:spLocks noChangeArrowheads="1"/>
          </p:cNvSpPr>
          <p:nvPr/>
        </p:nvSpPr>
        <p:spPr bwMode="auto">
          <a:xfrm>
            <a:off x="3552825" y="2266950"/>
            <a:ext cx="304800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65" name="AutoShape 33"/>
          <p:cNvSpPr>
            <a:spLocks noChangeArrowheads="1"/>
          </p:cNvSpPr>
          <p:nvPr/>
        </p:nvSpPr>
        <p:spPr bwMode="auto">
          <a:xfrm rot="16507427">
            <a:off x="3409156" y="2143919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66" name="AutoShape 34"/>
          <p:cNvSpPr>
            <a:spLocks noChangeArrowheads="1"/>
          </p:cNvSpPr>
          <p:nvPr/>
        </p:nvSpPr>
        <p:spPr bwMode="auto">
          <a:xfrm rot="16507427">
            <a:off x="3828256" y="1902619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67" name="AutoShape 35"/>
          <p:cNvSpPr>
            <a:spLocks noChangeArrowheads="1"/>
          </p:cNvSpPr>
          <p:nvPr/>
        </p:nvSpPr>
        <p:spPr bwMode="auto">
          <a:xfrm rot="16507427">
            <a:off x="3790156" y="2150269"/>
            <a:ext cx="249238" cy="57150"/>
          </a:xfrm>
          <a:prstGeom prst="flowChartTerminator">
            <a:avLst/>
          </a:prstGeom>
          <a:solidFill>
            <a:srgbClr val="F91E0D"/>
          </a:solidFill>
          <a:ln w="9525" cap="sq" cmpd="sng">
            <a:solidFill>
              <a:srgbClr val="F91E0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68" name="AutoShape 36"/>
          <p:cNvSpPr>
            <a:spLocks noChangeArrowheads="1"/>
          </p:cNvSpPr>
          <p:nvPr/>
        </p:nvSpPr>
        <p:spPr bwMode="auto">
          <a:xfrm>
            <a:off x="4562475" y="1782763"/>
            <a:ext cx="304800" cy="55562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latin typeface="Arial Narrow" pitchFamily="34" charset="0"/>
            </a:endParaRPr>
          </a:p>
        </p:txBody>
      </p:sp>
      <p:sp>
        <p:nvSpPr>
          <p:cNvPr id="18469" name="AutoShape 37"/>
          <p:cNvSpPr>
            <a:spLocks noChangeArrowheads="1"/>
          </p:cNvSpPr>
          <p:nvPr/>
        </p:nvSpPr>
        <p:spPr bwMode="auto">
          <a:xfrm rot="16507427">
            <a:off x="4390231" y="1902619"/>
            <a:ext cx="249238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0" name="AutoShape 38"/>
          <p:cNvSpPr>
            <a:spLocks noChangeArrowheads="1"/>
          </p:cNvSpPr>
          <p:nvPr/>
        </p:nvSpPr>
        <p:spPr bwMode="auto">
          <a:xfrm>
            <a:off x="4829175" y="2295525"/>
            <a:ext cx="76200" cy="57150"/>
          </a:xfrm>
          <a:prstGeom prst="flowChartConnec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1" name="AutoShape 39"/>
          <p:cNvSpPr>
            <a:spLocks noChangeArrowheads="1"/>
          </p:cNvSpPr>
          <p:nvPr/>
        </p:nvSpPr>
        <p:spPr bwMode="auto">
          <a:xfrm>
            <a:off x="4533900" y="2025650"/>
            <a:ext cx="304800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2" name="AutoShape 40"/>
          <p:cNvSpPr>
            <a:spLocks noChangeArrowheads="1"/>
          </p:cNvSpPr>
          <p:nvPr/>
        </p:nvSpPr>
        <p:spPr bwMode="auto">
          <a:xfrm>
            <a:off x="4495800" y="2270125"/>
            <a:ext cx="304800" cy="55563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3" name="AutoShape 41"/>
          <p:cNvSpPr>
            <a:spLocks noChangeArrowheads="1"/>
          </p:cNvSpPr>
          <p:nvPr/>
        </p:nvSpPr>
        <p:spPr bwMode="auto">
          <a:xfrm rot="16507427">
            <a:off x="4352131" y="2145507"/>
            <a:ext cx="249237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4" name="AutoShape 42"/>
          <p:cNvSpPr>
            <a:spLocks noChangeArrowheads="1"/>
          </p:cNvSpPr>
          <p:nvPr/>
        </p:nvSpPr>
        <p:spPr bwMode="auto">
          <a:xfrm rot="16507427">
            <a:off x="4771231" y="1904207"/>
            <a:ext cx="249237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5" name="AutoShape 43"/>
          <p:cNvSpPr>
            <a:spLocks noChangeArrowheads="1"/>
          </p:cNvSpPr>
          <p:nvPr/>
        </p:nvSpPr>
        <p:spPr bwMode="auto">
          <a:xfrm rot="16507427">
            <a:off x="4733131" y="2153444"/>
            <a:ext cx="249238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6" name="AutoShape 44"/>
          <p:cNvSpPr>
            <a:spLocks noChangeArrowheads="1"/>
          </p:cNvSpPr>
          <p:nvPr/>
        </p:nvSpPr>
        <p:spPr bwMode="auto">
          <a:xfrm>
            <a:off x="5476875" y="1781175"/>
            <a:ext cx="304800" cy="53975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latin typeface="Arial Narrow" pitchFamily="34" charset="0"/>
            </a:endParaRPr>
          </a:p>
        </p:txBody>
      </p:sp>
      <p:sp>
        <p:nvSpPr>
          <p:cNvPr id="18477" name="AutoShape 45"/>
          <p:cNvSpPr>
            <a:spLocks noChangeArrowheads="1"/>
          </p:cNvSpPr>
          <p:nvPr/>
        </p:nvSpPr>
        <p:spPr bwMode="auto">
          <a:xfrm rot="16507427">
            <a:off x="5303837" y="1900238"/>
            <a:ext cx="250825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8" name="AutoShape 46"/>
          <p:cNvSpPr>
            <a:spLocks noChangeArrowheads="1"/>
          </p:cNvSpPr>
          <p:nvPr/>
        </p:nvSpPr>
        <p:spPr bwMode="auto">
          <a:xfrm>
            <a:off x="5743575" y="2292350"/>
            <a:ext cx="76200" cy="57150"/>
          </a:xfrm>
          <a:prstGeom prst="flowChartConnec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79" name="AutoShape 47"/>
          <p:cNvSpPr>
            <a:spLocks noChangeArrowheads="1"/>
          </p:cNvSpPr>
          <p:nvPr/>
        </p:nvSpPr>
        <p:spPr bwMode="auto">
          <a:xfrm>
            <a:off x="5448300" y="2024063"/>
            <a:ext cx="304800" cy="55562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80" name="AutoShape 48"/>
          <p:cNvSpPr>
            <a:spLocks noChangeArrowheads="1"/>
          </p:cNvSpPr>
          <p:nvPr/>
        </p:nvSpPr>
        <p:spPr bwMode="auto">
          <a:xfrm>
            <a:off x="5410200" y="2266950"/>
            <a:ext cx="304800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81" name="AutoShape 49"/>
          <p:cNvSpPr>
            <a:spLocks noChangeArrowheads="1"/>
          </p:cNvSpPr>
          <p:nvPr/>
        </p:nvSpPr>
        <p:spPr bwMode="auto">
          <a:xfrm rot="16507427">
            <a:off x="5266531" y="2143919"/>
            <a:ext cx="249238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82" name="AutoShape 50"/>
          <p:cNvSpPr>
            <a:spLocks noChangeArrowheads="1"/>
          </p:cNvSpPr>
          <p:nvPr/>
        </p:nvSpPr>
        <p:spPr bwMode="auto">
          <a:xfrm rot="16507427">
            <a:off x="5685631" y="1902619"/>
            <a:ext cx="249238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83" name="AutoShape 51"/>
          <p:cNvSpPr>
            <a:spLocks noChangeArrowheads="1"/>
          </p:cNvSpPr>
          <p:nvPr/>
        </p:nvSpPr>
        <p:spPr bwMode="auto">
          <a:xfrm rot="16507427">
            <a:off x="5647531" y="2150269"/>
            <a:ext cx="249238" cy="57150"/>
          </a:xfrm>
          <a:prstGeom prst="flowChartTerminator">
            <a:avLst/>
          </a:prstGeom>
          <a:solidFill>
            <a:srgbClr val="88FE46"/>
          </a:solidFill>
          <a:ln w="9525" cap="sq" cmpd="sng">
            <a:solidFill>
              <a:srgbClr val="88FE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6419850" y="1654175"/>
            <a:ext cx="45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000" b="1">
                <a:solidFill>
                  <a:srgbClr val="FFFF00"/>
                </a:solidFill>
                <a:latin typeface="Arial Narrow" pitchFamily="34" charset="0"/>
              </a:rPr>
              <a:t>单片机</a:t>
            </a:r>
          </a:p>
        </p:txBody>
      </p:sp>
      <p:pic>
        <p:nvPicPr>
          <p:cNvPr id="18485" name="Picture 53" descr="数字钟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57300"/>
            <a:ext cx="86868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22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9FFD69-42DB-46D1-B262-39FF608A8D69}" type="slidenum">
              <a:rPr lang="zh-CN" altLang="zh-CN"/>
              <a:pPr/>
              <a:t>16</a:t>
            </a:fld>
            <a:endParaRPr lang="zh-CN" altLang="zh-CN"/>
          </a:p>
        </p:txBody>
      </p:sp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203200" y="458788"/>
            <a:ext cx="2692400" cy="204787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华文隶书" pitchFamily="2" charset="-122"/>
                <a:ea typeface="华文隶书" pitchFamily="2" charset="-122"/>
              </a:rPr>
              <a:t>计算机原理及应用</a:t>
            </a:r>
            <a:r>
              <a:rPr lang="zh-CN" altLang="zh-CN" sz="1800">
                <a:latin typeface="Tahoma" pitchFamily="34" charset="0"/>
              </a:rPr>
              <a:t> </a:t>
            </a: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2343150" y="847725"/>
            <a:ext cx="2692400" cy="204788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Tahoma" pitchFamily="34" charset="0"/>
              </a:rPr>
              <a:t>C语言程序设计 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965825" y="885825"/>
            <a:ext cx="3178175" cy="2032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Tahoma" pitchFamily="34" charset="0"/>
                <a:ea typeface="黑体" pitchFamily="49" charset="-122"/>
              </a:rPr>
              <a:t>嵌入式控制系统设计开发基础</a:t>
            </a:r>
            <a:r>
              <a:rPr lang="zh-CN" altLang="zh-CN" sz="1800">
                <a:latin typeface="Tahoma" pitchFamily="34" charset="0"/>
              </a:rPr>
              <a:t> 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2317750" y="1463675"/>
            <a:ext cx="2692400" cy="204788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Tahoma" pitchFamily="34" charset="0"/>
                <a:ea typeface="黑体" pitchFamily="49" charset="-122"/>
              </a:rPr>
              <a:t>计算机控制技术</a:t>
            </a:r>
            <a:endParaRPr lang="zh-CN" altLang="zh-CN" sz="1800">
              <a:latin typeface="Tahoma" pitchFamily="34" charset="0"/>
            </a:endParaRP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5218113" y="1243013"/>
            <a:ext cx="1000125" cy="0"/>
          </a:xfrm>
          <a:prstGeom prst="line">
            <a:avLst/>
          </a:prstGeom>
          <a:noFill/>
          <a:ln w="76200" cmpd="sng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6289675" y="1625600"/>
            <a:ext cx="2593975" cy="204788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Tahoma" pitchFamily="34" charset="0"/>
                <a:ea typeface="华文隶书" pitchFamily="2" charset="-122"/>
              </a:rPr>
              <a:t>检测技术与智能仪表</a:t>
            </a:r>
            <a:r>
              <a:rPr lang="zh-CN" altLang="zh-CN" sz="1800">
                <a:latin typeface="Tahoma" pitchFamily="34" charset="0"/>
              </a:rPr>
              <a:t> 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1579563" y="458788"/>
            <a:ext cx="3703637" cy="1471612"/>
          </a:xfrm>
          <a:prstGeom prst="ellipse">
            <a:avLst/>
          </a:prstGeom>
          <a:noFill/>
          <a:ln w="38100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6618288" y="1193800"/>
            <a:ext cx="2090737" cy="3556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黑体" pitchFamily="49" charset="-122"/>
                <a:ea typeface="黑体" pitchFamily="49" charset="-122"/>
              </a:rPr>
              <a:t>智能仪器/控制器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452438" y="2520950"/>
            <a:ext cx="2398712" cy="206375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Tahoma" pitchFamily="34" charset="0"/>
                <a:ea typeface="黑体" pitchFamily="49" charset="-122"/>
              </a:rPr>
              <a:t>电力电子技术</a:t>
            </a:r>
            <a:r>
              <a:rPr lang="zh-CN" altLang="zh-CN" sz="1800">
                <a:latin typeface="Tahoma" pitchFamily="34" charset="0"/>
              </a:rPr>
              <a:t> </a:t>
            </a:r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0" y="2243138"/>
            <a:ext cx="3251200" cy="833437"/>
          </a:xfrm>
          <a:prstGeom prst="ellipse">
            <a:avLst/>
          </a:prstGeom>
          <a:noFill/>
          <a:ln w="38100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3541713" y="2565400"/>
            <a:ext cx="1000125" cy="0"/>
          </a:xfrm>
          <a:prstGeom prst="line">
            <a:avLst/>
          </a:prstGeom>
          <a:noFill/>
          <a:ln w="76200" cmpd="sng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4664075" y="2359025"/>
            <a:ext cx="2090738" cy="474663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黑体" pitchFamily="49" charset="-122"/>
                <a:ea typeface="黑体" pitchFamily="49" charset="-122"/>
              </a:rPr>
              <a:t>变频调速系统</a:t>
            </a:r>
          </a:p>
          <a:p>
            <a:pPr algn="ctr"/>
            <a:r>
              <a:rPr lang="zh-CN" altLang="zh-CN" sz="1800">
                <a:latin typeface="黑体" pitchFamily="49" charset="-122"/>
                <a:ea typeface="黑体" pitchFamily="49" charset="-122"/>
              </a:rPr>
              <a:t>可调电源</a:t>
            </a:r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1082675" y="3429000"/>
            <a:ext cx="2692400" cy="203200"/>
          </a:xfrm>
          <a:prstGeom prst="roundRect">
            <a:avLst>
              <a:gd name="adj" fmla="val 16667"/>
            </a:avLst>
          </a:prstGeom>
          <a:solidFill>
            <a:srgbClr val="80008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黑体" pitchFamily="49" charset="-122"/>
                <a:ea typeface="黑体" pitchFamily="49" charset="-122"/>
              </a:rPr>
              <a:t>设备</a:t>
            </a:r>
            <a:r>
              <a:rPr lang="zh-CN" altLang="zh-CN" sz="1800">
                <a:latin typeface="Tahoma" pitchFamily="34" charset="0"/>
              </a:rPr>
              <a:t> </a:t>
            </a:r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1087438" y="3667125"/>
            <a:ext cx="2692400" cy="204788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黑体" pitchFamily="49" charset="-122"/>
                <a:ea typeface="黑体" pitchFamily="49" charset="-122"/>
              </a:rPr>
              <a:t>电气控制技术</a:t>
            </a:r>
            <a:r>
              <a:rPr lang="zh-CN" altLang="zh-CN" sz="1800">
                <a:latin typeface="Tahoma" pitchFamily="34" charset="0"/>
              </a:rPr>
              <a:t> </a:t>
            </a:r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949325" y="3876675"/>
            <a:ext cx="2692400" cy="2032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Tahoma" pitchFamily="34" charset="0"/>
                <a:ea typeface="黑体" pitchFamily="49" charset="-122"/>
              </a:rPr>
              <a:t>计算机控制技术</a:t>
            </a:r>
            <a:endParaRPr lang="zh-CN" altLang="zh-CN" sz="1800">
              <a:latin typeface="Tahoma" pitchFamily="34" charset="0"/>
            </a:endParaRPr>
          </a:p>
        </p:txBody>
      </p:sp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1058863" y="4089400"/>
            <a:ext cx="2692400" cy="20637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黑体" pitchFamily="49" charset="-122"/>
                <a:ea typeface="黑体" pitchFamily="49" charset="-122"/>
              </a:rPr>
              <a:t>计算机网络</a:t>
            </a:r>
            <a:r>
              <a:rPr lang="zh-CN" altLang="zh-CN" sz="1800">
                <a:latin typeface="Tahoma" pitchFamily="34" charset="0"/>
              </a:rPr>
              <a:t> 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514350" y="3298825"/>
            <a:ext cx="4073525" cy="1211263"/>
          </a:xfrm>
          <a:prstGeom prst="ellipse">
            <a:avLst/>
          </a:prstGeom>
          <a:noFill/>
          <a:ln w="38100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V="1">
            <a:off x="4754563" y="3821113"/>
            <a:ext cx="1000125" cy="0"/>
          </a:xfrm>
          <a:prstGeom prst="line">
            <a:avLst/>
          </a:prstGeom>
          <a:noFill/>
          <a:ln w="76200" cmpd="sng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5876925" y="3614738"/>
            <a:ext cx="2090738" cy="474662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1800">
                <a:latin typeface="黑体" pitchFamily="49" charset="-122"/>
                <a:ea typeface="黑体" pitchFamily="49" charset="-122"/>
              </a:rPr>
              <a:t>设备自动化</a:t>
            </a:r>
          </a:p>
          <a:p>
            <a:pPr algn="ctr"/>
            <a:r>
              <a:rPr lang="zh-CN" altLang="zh-CN" sz="1800">
                <a:latin typeface="黑体" pitchFamily="49" charset="-122"/>
                <a:ea typeface="黑体" pitchFamily="49" charset="-122"/>
              </a:rPr>
              <a:t>（电力/工业/楼宇）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 autoUpdateAnimBg="0"/>
      <p:bldP spid="19459" grpId="0" animBg="1" autoUpdateAnimBg="0"/>
      <p:bldP spid="19460" grpId="0" animBg="1" autoUpdateAnimBg="0"/>
      <p:bldP spid="19461" grpId="0" animBg="1" autoUpdateAnimBg="0"/>
      <p:bldP spid="19462" grpId="0" animBg="1"/>
      <p:bldP spid="19463" grpId="0" animBg="1" autoUpdateAnimBg="0"/>
      <p:bldP spid="19464" grpId="0" animBg="1"/>
      <p:bldP spid="19465" grpId="0" animBg="1" autoUpdateAnimBg="0"/>
      <p:bldP spid="19466" grpId="0" animBg="1" autoUpdateAnimBg="0"/>
      <p:bldP spid="19467" grpId="0" animBg="1"/>
      <p:bldP spid="19468" grpId="0" animBg="1"/>
      <p:bldP spid="19469" grpId="0" animBg="1" autoUpdateAnimBg="0"/>
      <p:bldP spid="19470" grpId="0" animBg="1" autoUpdateAnimBg="0"/>
      <p:bldP spid="19471" grpId="0" animBg="1" autoUpdateAnimBg="0"/>
      <p:bldP spid="19472" grpId="0" animBg="1" autoUpdateAnimBg="0"/>
      <p:bldP spid="19473" grpId="0" animBg="1" autoUpdateAnimBg="0"/>
      <p:bldP spid="19474" grpId="0" animBg="1"/>
      <p:bldP spid="19475" grpId="0" animBg="1"/>
      <p:bldP spid="19476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960E363-870B-4D9C-A5F9-B544BEA800FD}" type="slidenum">
              <a:rPr lang="zh-CN" altLang="zh-CN"/>
              <a:pPr/>
              <a:t>17</a:t>
            </a:fld>
            <a:endParaRPr lang="zh-CN" altLang="zh-CN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4038" y="1508125"/>
            <a:ext cx="7772400" cy="857250"/>
          </a:xfrm>
          <a:noFill/>
        </p:spPr>
        <p:txBody>
          <a:bodyPr anchor="ctr"/>
          <a:lstStyle/>
          <a:p>
            <a:r>
              <a:rPr lang="zh-CN" altLang="zh-CN" sz="4400">
                <a:ea typeface="华文隶书" pitchFamily="2" charset="-122"/>
              </a:rPr>
              <a:t>课程内容介绍完！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2571750"/>
            <a:ext cx="6400800" cy="1314450"/>
          </a:xfrm>
        </p:spPr>
        <p:txBody>
          <a:bodyPr/>
          <a:lstStyle/>
          <a:p>
            <a:endParaRPr lang="zh-CN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EF077A-71F4-43FC-8260-FE495895367A}" type="slidenum">
              <a:rPr lang="zh-CN" altLang="zh-CN"/>
              <a:pPr/>
              <a:t>2</a:t>
            </a:fld>
            <a:endParaRPr lang="zh-CN" altLang="zh-CN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4400">
                <a:ea typeface="华文新魏" pitchFamily="2" charset="-122"/>
              </a:rPr>
              <a:t>单片机原理及应用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1750"/>
            <a:ext cx="7772400" cy="33369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400"/>
              <a:t>使用教材及参考书：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400"/>
              <a:t>	[1]   段晨东 单片机原理及接口技术（第二版），清华大学出版社，2013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400"/>
              <a:t>    [2]   张毅刚.  单片机原理及应用.  高等教育出版社，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400"/>
              <a:t>             2004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400"/>
              <a:t>    [3]    李广第，朱月秀，王秀山.  单片机基础(修订版）.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400"/>
              <a:t>             北京航空航天大学出版社， 2001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400"/>
              <a:t>    [4]    蔡美琴．MCS51单片机原理及应用. 高等教育出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400"/>
              <a:t>             版社，2004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74999-5620-43FD-BEDD-183CC13EF79F}" type="slidenum">
              <a:rPr lang="zh-CN" altLang="zh-CN"/>
              <a:pPr/>
              <a:t>3</a:t>
            </a:fld>
            <a:endParaRPr lang="zh-CN" altLang="zh-CN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4400">
                <a:ea typeface="华文新魏" pitchFamily="2" charset="-122"/>
              </a:rPr>
              <a:t>单片机原理及应用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0475"/>
            <a:ext cx="7772400" cy="33115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zh-CN"/>
              <a:t>		使用开发环境及软件：</a:t>
            </a:r>
          </a:p>
          <a:p>
            <a:pPr>
              <a:buFont typeface="Wingdings" pitchFamily="2" charset="2"/>
              <a:buNone/>
            </a:pPr>
            <a:r>
              <a:rPr lang="zh-CN" altLang="zh-CN"/>
              <a:t>		（1）keil </a:t>
            </a:r>
            <a:r>
              <a:rPr lang="zh-CN" altLang="zh-CN">
                <a:sym typeface="Wingdings" pitchFamily="2" charset="2"/>
              </a:rPr>
              <a:t>（</a:t>
            </a:r>
            <a:r>
              <a:rPr lang="zh-CN" altLang="zh-CN">
                <a:solidFill>
                  <a:schemeClr val="folHlink"/>
                </a:solidFill>
                <a:ea typeface="华文行楷" pitchFamily="2" charset="-122"/>
                <a:sym typeface="Wingdings" pitchFamily="2" charset="2"/>
              </a:rPr>
              <a:t>验证和理解指令功能，编写和验证程序功能</a:t>
            </a:r>
            <a:r>
              <a:rPr lang="zh-CN" altLang="zh-CN">
                <a:sym typeface="Wingdings" pitchFamily="2" charset="2"/>
              </a:rPr>
              <a:t>）</a:t>
            </a:r>
            <a:r>
              <a:rPr lang="zh-CN" altLang="zh-CN"/>
              <a:t>        </a:t>
            </a:r>
            <a:r>
              <a:rPr lang="zh-CN" altLang="zh-CN" b="1">
                <a:solidFill>
                  <a:schemeClr val="tx2"/>
                </a:solidFill>
              </a:rPr>
              <a:t>      </a:t>
            </a:r>
            <a:endParaRPr lang="zh-CN" altLang="zh-CN" b="1"/>
          </a:p>
          <a:p>
            <a:pPr>
              <a:buFont typeface="Wingdings" pitchFamily="2" charset="2"/>
              <a:buNone/>
            </a:pPr>
            <a:r>
              <a:rPr lang="zh-CN" altLang="zh-CN"/>
              <a:t>          （2）</a:t>
            </a:r>
            <a:r>
              <a:rPr lang="zh-CN" altLang="zh-CN" b="1"/>
              <a:t>Proteus 7.x</a:t>
            </a:r>
            <a:r>
              <a:rPr lang="zh-CN" altLang="zh-CN"/>
              <a:t>   （</a:t>
            </a:r>
            <a:r>
              <a:rPr lang="zh-CN" altLang="zh-CN">
                <a:solidFill>
                  <a:schemeClr val="folHlink"/>
                </a:solidFill>
                <a:ea typeface="华文行楷" pitchFamily="2" charset="-122"/>
              </a:rPr>
              <a:t>软硬件系统设计，功能验证</a:t>
            </a:r>
            <a:r>
              <a:rPr lang="zh-CN" altLang="zh-CN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FEA497-38B7-422E-883F-C48477BE5D34}" type="slidenum">
              <a:rPr lang="zh-CN" altLang="zh-CN"/>
              <a:pPr/>
              <a:t>4</a:t>
            </a:fld>
            <a:endParaRPr lang="zh-CN" altLang="zh-CN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4400">
                <a:ea typeface="华文新魏" pitchFamily="2" charset="-122"/>
              </a:rPr>
              <a:t>课程内容介绍与安排（1）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11250" indent="-533400"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000"/>
              <a:t>1.	单片机概述</a:t>
            </a:r>
          </a:p>
          <a:p>
            <a:pPr marL="1111250" indent="-533400">
              <a:lnSpc>
                <a:spcPct val="80000"/>
              </a:lnSpc>
              <a:buFont typeface="Wingdings" pitchFamily="2" charset="2"/>
              <a:buNone/>
            </a:pPr>
            <a:r>
              <a:rPr lang="zh-CN" altLang="zh-CN" sz="2000"/>
              <a:t>        </a:t>
            </a:r>
            <a:r>
              <a:rPr lang="zh-CN" altLang="zh-CN" sz="2000">
                <a:solidFill>
                  <a:schemeClr val="tx2"/>
                </a:solidFill>
              </a:rPr>
              <a:t>概念、发展状况和应用</a:t>
            </a:r>
          </a:p>
          <a:p>
            <a:pPr marL="1111250" indent="-5334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 startAt="2"/>
            </a:pPr>
            <a:r>
              <a:rPr lang="zh-CN" altLang="zh-CN" sz="2000"/>
              <a:t>MCS-51单片机的硬件结构</a:t>
            </a:r>
          </a:p>
          <a:p>
            <a:pPr marL="1111250" indent="-5334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zh-CN" altLang="zh-CN" sz="2000"/>
              <a:t>	</a:t>
            </a:r>
            <a:r>
              <a:rPr lang="zh-CN" altLang="zh-CN" sz="2000">
                <a:solidFill>
                  <a:schemeClr val="tx2"/>
                </a:solidFill>
              </a:rPr>
              <a:t>硬件结构简介、引脚功能、CPU、存储器、输入/输出口（I/O）、时序、复位</a:t>
            </a:r>
          </a:p>
          <a:p>
            <a:pPr marL="1111250" indent="-5334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zh-CN" altLang="zh-CN" sz="2000"/>
              <a:t>3.    MCS-51指令系统</a:t>
            </a:r>
          </a:p>
          <a:p>
            <a:pPr marL="1111250" indent="-5334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zh-CN" altLang="zh-CN" sz="2000"/>
              <a:t>	</a:t>
            </a:r>
            <a:r>
              <a:rPr lang="zh-CN" altLang="zh-CN" sz="2000">
                <a:solidFill>
                  <a:schemeClr val="tx2"/>
                </a:solidFill>
              </a:rPr>
              <a:t>指令介绍和简单程序的设计</a:t>
            </a:r>
          </a:p>
          <a:p>
            <a:pPr marL="1111250" indent="-5334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zh-CN" altLang="zh-CN" sz="2000"/>
              <a:t>4.	汇编语言程序设计</a:t>
            </a:r>
          </a:p>
          <a:p>
            <a:pPr marL="1111250" indent="-5334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zh-CN" altLang="zh-CN" sz="2000"/>
              <a:t>	</a:t>
            </a:r>
            <a:r>
              <a:rPr lang="zh-CN" altLang="zh-CN" sz="2000">
                <a:solidFill>
                  <a:schemeClr val="tx2"/>
                </a:solidFill>
              </a:rPr>
              <a:t>子程序设计、常规运算程序的设计、查表程序、检索程序、分支程序、循环程序、数制转换等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1704F6-ED6A-4DC1-BE9D-68213CBAA0DF}" type="slidenum">
              <a:rPr lang="zh-CN" altLang="zh-CN"/>
              <a:pPr/>
              <a:t>5</a:t>
            </a:fld>
            <a:endParaRPr lang="zh-CN" altLang="zh-CN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4400">
                <a:ea typeface="华文新魏" pitchFamily="2" charset="-122"/>
              </a:rPr>
              <a:t>课程内容介绍与安排（2）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9375"/>
            <a:ext cx="7743825" cy="3387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1600"/>
              <a:t>	</a:t>
            </a:r>
            <a:r>
              <a:rPr lang="zh-CN" altLang="en-US" sz="2400"/>
              <a:t>5.	MCS-51中断系统</a:t>
            </a:r>
          </a:p>
          <a:p>
            <a:pPr>
              <a:buFont typeface="Wingdings" pitchFamily="2" charset="2"/>
              <a:buNone/>
            </a:pPr>
            <a:r>
              <a:rPr lang="zh-CN" altLang="en-US" sz="2400"/>
              <a:t>	6.	MCS-51定时器/计数器</a:t>
            </a:r>
          </a:p>
          <a:p>
            <a:pPr>
              <a:buFont typeface="Wingdings" pitchFamily="2" charset="2"/>
              <a:buNone/>
            </a:pPr>
            <a:r>
              <a:rPr lang="zh-CN" altLang="en-US" sz="2400"/>
              <a:t>	7.    </a:t>
            </a:r>
            <a:r>
              <a:rPr lang="zh-CN" altLang="en-US" sz="2400">
                <a:solidFill>
                  <a:schemeClr val="tx2"/>
                </a:solidFill>
              </a:rPr>
              <a:t>MCS-51串行口（简要介绍）</a:t>
            </a:r>
          </a:p>
          <a:p>
            <a:pPr>
              <a:buFont typeface="Wingdings" pitchFamily="2" charset="2"/>
              <a:buNone/>
            </a:pPr>
            <a:r>
              <a:rPr lang="zh-CN" altLang="en-US" sz="2400"/>
              <a:t>	8.	MCS-51硬件扩展技术</a:t>
            </a:r>
          </a:p>
          <a:p>
            <a:pPr>
              <a:buFont typeface="Wingdings" pitchFamily="2" charset="2"/>
              <a:buNone/>
            </a:pPr>
            <a:r>
              <a:rPr lang="zh-CN" altLang="en-US" sz="2400"/>
              <a:t>		</a:t>
            </a:r>
            <a:r>
              <a:rPr lang="zh-CN" altLang="en-US" sz="2400">
                <a:solidFill>
                  <a:schemeClr val="tx2"/>
                </a:solidFill>
              </a:rPr>
              <a:t>存储器扩展、I/O扩展、D/A和A/D转换接口扩展，接口应用（键盘/显示器设计）</a:t>
            </a:r>
          </a:p>
          <a:p>
            <a:pPr>
              <a:buFont typeface="Wingdings" pitchFamily="2" charset="2"/>
              <a:buNone/>
            </a:pPr>
            <a:r>
              <a:rPr lang="zh-CN" altLang="en-US" sz="2400">
                <a:solidFill>
                  <a:schemeClr val="tx2"/>
                </a:solidFill>
              </a:rPr>
              <a:t>   课程综合实验：2周——实物设计、制作、调试、测试、现场指定功能改进。       </a:t>
            </a:r>
            <a:r>
              <a:rPr lang="zh-CN" altLang="en-US" sz="240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9E2B3D-1D98-485D-9F7F-0454A8B43F4D}" type="slidenum">
              <a:rPr lang="zh-CN" altLang="zh-CN"/>
              <a:pPr/>
              <a:t>6</a:t>
            </a:fld>
            <a:endParaRPr lang="zh-CN" altLang="zh-CN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200" b="1">
                <a:solidFill>
                  <a:schemeClr val="tx1"/>
                </a:solidFill>
                <a:effectLst/>
                <a:latin typeface="黑体" pitchFamily="49" charset="-122"/>
              </a:rPr>
              <a:t>有关本课程学习的几点建议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298575"/>
            <a:ext cx="7772400" cy="32178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zh-CN" sz="2400" b="1">
                <a:solidFill>
                  <a:srgbClr val="FFFF00"/>
                </a:solidFill>
                <a:latin typeface="黑体" pitchFamily="49" charset="-122"/>
              </a:rPr>
              <a:t>		</a:t>
            </a:r>
            <a:r>
              <a:rPr lang="zh-CN" altLang="zh-CN" sz="2400" b="1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1  本课程的前期基础课程是数字电路、计算机基础。</a:t>
            </a:r>
          </a:p>
          <a:p>
            <a:pPr>
              <a:buFont typeface="Wingdings" pitchFamily="2" charset="2"/>
              <a:buNone/>
            </a:pPr>
            <a:r>
              <a:rPr lang="zh-CN" altLang="zh-CN" sz="2400" b="1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		2  本课程是一门实践性、应用性很强的学科（</a:t>
            </a:r>
            <a:r>
              <a:rPr lang="zh-CN" altLang="zh-CN" sz="2400" b="1">
                <a:latin typeface="华文新魏" pitchFamily="2" charset="-122"/>
                <a:ea typeface="华文新魏" pitchFamily="2" charset="-122"/>
              </a:rPr>
              <a:t>动脑动手，即学即用</a:t>
            </a:r>
            <a:r>
              <a:rPr lang="zh-CN" altLang="zh-CN" sz="2400" b="1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）。</a:t>
            </a:r>
          </a:p>
          <a:p>
            <a:pPr>
              <a:buFont typeface="Wingdings" pitchFamily="2" charset="2"/>
              <a:buNone/>
            </a:pPr>
            <a:r>
              <a:rPr lang="zh-CN" altLang="zh-CN" sz="2400" b="1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		3  不同计算机高级语言，本课程的硬件和软件同等重要（</a:t>
            </a:r>
            <a:r>
              <a:rPr lang="zh-CN" altLang="zh-CN" sz="2400" b="1">
                <a:latin typeface="华文新魏" pitchFamily="2" charset="-122"/>
                <a:ea typeface="华文新魏" pitchFamily="2" charset="-122"/>
              </a:rPr>
              <a:t>通过实验，理解课程重点</a:t>
            </a:r>
            <a:r>
              <a:rPr lang="zh-CN" altLang="zh-CN" sz="2400" b="1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）。</a:t>
            </a:r>
          </a:p>
          <a:p>
            <a:pPr>
              <a:buFont typeface="Wingdings" pitchFamily="2" charset="2"/>
              <a:buNone/>
            </a:pPr>
            <a:r>
              <a:rPr lang="zh-CN" altLang="zh-CN" sz="2400" b="1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            4  预习、听课、复习、作业、实验不可贻误！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19329E-4F02-473A-B781-8206201E9B95}" type="slidenum">
              <a:rPr lang="zh-CN" altLang="zh-CN"/>
              <a:pPr/>
              <a:t>7</a:t>
            </a:fld>
            <a:endParaRPr lang="zh-CN" altLang="zh-CN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4400">
                <a:ea typeface="华文新魏" pitchFamily="2" charset="-122"/>
              </a:rPr>
              <a:t>本课程作业及考试方式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r>
              <a:rPr lang="zh-CN" altLang="zh-CN" sz="36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1" charset="-122"/>
                <a:ea typeface="楷体_GB2312" pitchFamily="1" charset="-122"/>
              </a:rPr>
              <a:t>作业</a:t>
            </a:r>
            <a:r>
              <a:rPr lang="zh-CN" altLang="zh-CN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1" charset="-122"/>
                <a:ea typeface="楷体_GB2312" pitchFamily="1" charset="-122"/>
              </a:rPr>
              <a:t>：</a:t>
            </a:r>
          </a:p>
          <a:p>
            <a:pPr lvl="1">
              <a:buFont typeface="Wingdings" pitchFamily="2" charset="2"/>
              <a:buNone/>
            </a:pPr>
            <a:r>
              <a:rPr lang="zh-CN" altLang="zh-CN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1" charset="-122"/>
                <a:ea typeface="楷体_GB2312" pitchFamily="1" charset="-122"/>
              </a:rPr>
              <a:t>		     </a:t>
            </a:r>
            <a:r>
              <a:rPr lang="zh-CN" altLang="zh-CN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49" charset="-122"/>
              </a:rPr>
              <a:t>每次课后留题</a:t>
            </a:r>
            <a:r>
              <a:rPr lang="zh-CN" altLang="zh-CN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1" charset="-122"/>
                <a:ea typeface="楷体_GB2312" pitchFamily="1" charset="-122"/>
              </a:rPr>
              <a:t>	</a:t>
            </a:r>
            <a:endParaRPr lang="zh-CN" altLang="zh-CN" sz="3600" u="sng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楷体_GB2312" pitchFamily="1" charset="-122"/>
              <a:ea typeface="楷体_GB2312" pitchFamily="1" charset="-122"/>
            </a:endParaRPr>
          </a:p>
          <a:p>
            <a:pPr lvl="1">
              <a:buFont typeface="Wingdings" pitchFamily="2" charset="2"/>
              <a:buNone/>
            </a:pPr>
            <a:r>
              <a:rPr lang="zh-CN" altLang="zh-CN" sz="36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1" charset="-122"/>
                <a:ea typeface="楷体_GB2312" pitchFamily="1" charset="-122"/>
              </a:rPr>
              <a:t>考试方式</a:t>
            </a:r>
            <a:r>
              <a:rPr lang="zh-CN" altLang="zh-CN" sz="360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：</a:t>
            </a:r>
          </a:p>
          <a:p>
            <a:pPr lvl="1">
              <a:buFont typeface="Wingdings" pitchFamily="2" charset="2"/>
              <a:buNone/>
            </a:pPr>
            <a:r>
              <a:rPr lang="zh-CN" altLang="zh-CN" sz="360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       </a:t>
            </a:r>
            <a:r>
              <a:rPr lang="zh-CN" altLang="zh-CN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49" charset="-122"/>
              </a:rPr>
              <a:t>闭卷</a:t>
            </a:r>
            <a:r>
              <a:rPr lang="zh-CN" altLang="zh-CN" sz="3600">
                <a:solidFill>
                  <a:schemeClr val="tx2"/>
                </a:solidFill>
                <a:latin typeface="黑体" pitchFamily="49" charset="-122"/>
              </a:rPr>
              <a:t>笔试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D86D348-9BFA-4312-9DAD-5BF2111BEFEB}" type="slidenum">
              <a:rPr lang="zh-CN" altLang="zh-CN"/>
              <a:pPr/>
              <a:t>8</a:t>
            </a:fld>
            <a:endParaRPr lang="zh-CN" altLang="zh-CN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135063" y="1395413"/>
            <a:ext cx="73929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EF66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1pPr>
            <a:lvl2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2pPr>
            <a:lvl3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3pPr>
            <a:lvl4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4pPr>
            <a:lvl5pPr algn="ctr"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None/>
            </a:pPr>
            <a:r>
              <a:rPr lang="zh-CN" altLang="zh-CN" sz="3200" b="1" u="sng">
                <a:solidFill>
                  <a:schemeClr val="tx1"/>
                </a:solidFill>
                <a:latin typeface="黑体" pitchFamily="49" charset="-122"/>
                <a:ea typeface="隶书" pitchFamily="49" charset="-122"/>
              </a:rPr>
              <a:t>简单应用实例一</a:t>
            </a:r>
            <a:endParaRPr lang="zh-CN" altLang="zh-CN" sz="3200" b="1">
              <a:solidFill>
                <a:schemeClr val="tx1"/>
              </a:solidFill>
              <a:latin typeface="黑体" pitchFamily="49" charset="-122"/>
              <a:ea typeface="隶书" pitchFamily="49" charset="-122"/>
            </a:endParaRPr>
          </a:p>
        </p:txBody>
      </p:sp>
      <p:pic>
        <p:nvPicPr>
          <p:cNvPr id="11267" name="Picture 3" descr="BD14868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5" y="2638425"/>
            <a:ext cx="360363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606675" y="2995613"/>
            <a:ext cx="2541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2800" b="1">
                <a:latin typeface="楷体_GB2312" pitchFamily="1" charset="-122"/>
                <a:ea typeface="楷体_GB2312" pitchFamily="1" charset="-122"/>
              </a:rPr>
              <a:t>（1）信号检测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130425" y="2595563"/>
            <a:ext cx="6038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3200" b="1">
                <a:solidFill>
                  <a:schemeClr val="hlink"/>
                </a:solidFill>
                <a:latin typeface="隶书" pitchFamily="49" charset="-122"/>
                <a:ea typeface="隶书" pitchFamily="49" charset="-122"/>
              </a:rPr>
              <a:t>红外防盗报警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606675" y="3352800"/>
            <a:ext cx="25415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2800" b="1">
                <a:latin typeface="楷体_GB2312" pitchFamily="1" charset="-122"/>
                <a:ea typeface="楷体_GB2312" pitchFamily="1" charset="-122"/>
              </a:rPr>
              <a:t>（2）实时控制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75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25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build="p" autoUpdateAnimBg="0" advAuto="1000"/>
      <p:bldP spid="11269" grpId="0" autoUpdateAnimBg="0"/>
      <p:bldP spid="11270" grpId="0" build="p" autoUpdateAnimBg="0" advAuto="1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zh-CN"/>
              <a:t>计算机原理及应用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35C5A85-3D36-4DC0-961E-AE14CE6F2A6B}" type="slidenum">
              <a:rPr lang="zh-CN" altLang="zh-CN"/>
              <a:pPr/>
              <a:t>9</a:t>
            </a:fld>
            <a:endParaRPr lang="zh-CN" altLang="zh-CN"/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041525" y="358775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 sz="1800" b="1">
              <a:solidFill>
                <a:srgbClr val="FFFFFF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46125" y="73025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 sz="1800" b="1">
              <a:solidFill>
                <a:srgbClr val="FFFFFF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76288" y="1085850"/>
            <a:ext cx="506412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EF66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zh-CN" sz="2800">
                <a:latin typeface="黑体" pitchFamily="49" charset="-122"/>
                <a:ea typeface="隶书" pitchFamily="49" charset="-122"/>
              </a:rPr>
              <a:t>简单测控实例原理图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04800"/>
            <a:ext cx="6662738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黑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全屏显示(16:9)</PresentationFormat>
  <Paragraphs>117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17</vt:i4>
      </vt:variant>
    </vt:vector>
  </HeadingPairs>
  <TitlesOfParts>
    <vt:vector size="36" baseType="lpstr">
      <vt:lpstr>Arial</vt:lpstr>
      <vt:lpstr>宋体</vt:lpstr>
      <vt:lpstr>Wingdings</vt:lpstr>
      <vt:lpstr>Times New Roman</vt:lpstr>
      <vt:lpstr>黑体</vt:lpstr>
      <vt:lpstr>华文琥珀</vt:lpstr>
      <vt:lpstr>方正舒体</vt:lpstr>
      <vt:lpstr>华文新魏</vt:lpstr>
      <vt:lpstr>Arial Unicode MS</vt:lpstr>
      <vt:lpstr>华文行楷</vt:lpstr>
      <vt:lpstr>楷体_GB2312</vt:lpstr>
      <vt:lpstr>隶书</vt:lpstr>
      <vt:lpstr>仿宋_GB2312</vt:lpstr>
      <vt:lpstr>Tahoma</vt:lpstr>
      <vt:lpstr>Arial Narrow</vt:lpstr>
      <vt:lpstr>华文隶书</vt:lpstr>
      <vt:lpstr>新宋体</vt:lpstr>
      <vt:lpstr>仿宋</vt:lpstr>
      <vt:lpstr>Soaring</vt:lpstr>
      <vt:lpstr>计算机原理及应用 （单片机原理及应用）</vt:lpstr>
      <vt:lpstr>单片机原理及应用</vt:lpstr>
      <vt:lpstr>单片机原理及应用</vt:lpstr>
      <vt:lpstr>课程内容介绍与安排（1）</vt:lpstr>
      <vt:lpstr>课程内容介绍与安排（2）</vt:lpstr>
      <vt:lpstr>有关本课程学习的几点建议</vt:lpstr>
      <vt:lpstr>本课程作业及考试方式</vt:lpstr>
      <vt:lpstr>PowerPoint 演示文稿</vt:lpstr>
      <vt:lpstr>PowerPoint 演示文稿</vt:lpstr>
      <vt:lpstr>PowerPoint 演示文稿</vt:lpstr>
      <vt:lpstr>简单应用实例二</vt:lpstr>
      <vt:lpstr>PowerPoint 演示文稿</vt:lpstr>
      <vt:lpstr>PowerPoint 演示文稿</vt:lpstr>
      <vt:lpstr>PowerPoint 演示文稿</vt:lpstr>
      <vt:lpstr>单片机实现的电子钟</vt:lpstr>
      <vt:lpstr>PowerPoint 演示文稿</vt:lpstr>
      <vt:lpstr>课程内容介绍完！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计算机原理及应用 （单片机原理及应用）</dc:title>
  <dc:creator>duan</dc:creator>
  <cp:lastModifiedBy>duan</cp:lastModifiedBy>
  <cp:revision>1</cp:revision>
  <dcterms:modified xsi:type="dcterms:W3CDTF">2015-05-05T14:15:08Z</dcterms:modified>
</cp:coreProperties>
</file>